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3" d="100"/>
          <a:sy n="103" d="100"/>
        </p:scale>
        <p:origin x="354" y="5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88C494-A6B6-E646-9502-F9FC025B7CA0}" type="datetimeFigureOut">
              <a:rPr lang="en-US" smtClean="0"/>
              <a:t>04/13/14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88C494-A6B6-E646-9502-F9FC025B7CA0}" type="datetimeFigureOut">
              <a:rPr lang="en-US" smtClean="0"/>
              <a:t>04/13/14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88C494-A6B6-E646-9502-F9FC025B7CA0}" type="datetimeFigureOut">
              <a:rPr lang="en-US" smtClean="0"/>
              <a:t>04/13/14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88C494-A6B6-E646-9502-F9FC025B7CA0}" type="datetimeFigureOut">
              <a:rPr lang="en-US" smtClean="0"/>
              <a:t>04/13/14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8C494-A6B6-E646-9502-F9FC025B7CA0}" type="datetimeFigureOut">
              <a:rPr lang="en-US" smtClean="0"/>
              <a:t>04/13/14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88C494-A6B6-E646-9502-F9FC025B7CA0}" type="datetimeFigureOut">
              <a:rPr lang="en-US" smtClean="0"/>
              <a:t>04/13/14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88C494-A6B6-E646-9502-F9FC025B7CA0}" type="datetimeFigureOut">
              <a:rPr lang="en-US" smtClean="0"/>
              <a:t>04/13/14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88C494-A6B6-E646-9502-F9FC025B7CA0}" type="datetimeFigureOut">
              <a:rPr lang="en-US" smtClean="0"/>
              <a:t>04/13/14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8C494-A6B6-E646-9502-F9FC025B7CA0}" type="datetimeFigureOut">
              <a:rPr lang="en-US" smtClean="0"/>
              <a:t>04/13/14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8C494-A6B6-E646-9502-F9FC025B7CA0}" type="datetimeFigureOut">
              <a:rPr lang="en-US" smtClean="0"/>
              <a:t>04/13/14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8C494-A6B6-E646-9502-F9FC025B7CA0}" type="datetimeFigureOut">
              <a:rPr lang="en-US" smtClean="0"/>
              <a:t>04/13/14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AD54D-6C16-F84E-B160-EDCD659DB7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88C494-A6B6-E646-9502-F9FC025B7CA0}" type="datetimeFigureOut">
              <a:rPr lang="en-US" smtClean="0"/>
              <a:t>04/13/14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AD54D-6C16-F84E-B160-EDCD659DB7E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00FF"/>
                </a:solidFill>
              </a:rPr>
              <a:t>Arts, Culture, and Recreation </a:t>
            </a:r>
            <a:r>
              <a:rPr lang="en-US" dirty="0" smtClean="0"/>
              <a:t>Report</a:t>
            </a:r>
            <a:endParaRPr lang="en-US" dirty="0"/>
          </a:p>
        </p:txBody>
      </p:sp>
      <p:sp>
        <p:nvSpPr>
          <p:cNvPr id="3" name="Subtitle 2"/>
          <p:cNvSpPr>
            <a:spLocks noGrp="1"/>
          </p:cNvSpPr>
          <p:nvPr>
            <p:ph type="subTitle" idx="1"/>
          </p:nvPr>
        </p:nvSpPr>
        <p:spPr/>
        <p:txBody>
          <a:bodyPr/>
          <a:lstStyle/>
          <a:p>
            <a:r>
              <a:rPr lang="en-US" dirty="0" smtClean="0"/>
              <a:t>Carroll 2030 Task Force</a:t>
            </a:r>
          </a:p>
          <a:p>
            <a:r>
              <a:rPr lang="en-US" dirty="0" smtClean="0"/>
              <a:t>April 19, 2013</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a:t>
            </a:r>
            <a:endParaRPr lang="en-US" dirty="0"/>
          </a:p>
        </p:txBody>
      </p:sp>
      <p:sp>
        <p:nvSpPr>
          <p:cNvPr id="3" name="Content Placeholder 2"/>
          <p:cNvSpPr>
            <a:spLocks noGrp="1"/>
          </p:cNvSpPr>
          <p:nvPr>
            <p:ph idx="1"/>
          </p:nvPr>
        </p:nvSpPr>
        <p:spPr>
          <a:xfrm>
            <a:off x="457200" y="1219200"/>
            <a:ext cx="8229600" cy="7162800"/>
          </a:xfrm>
        </p:spPr>
        <p:txBody>
          <a:bodyPr>
            <a:normAutofit/>
          </a:bodyPr>
          <a:lstStyle/>
          <a:p>
            <a:r>
              <a:rPr lang="en-US" sz="2800" dirty="0" smtClean="0">
                <a:solidFill>
                  <a:srgbClr val="0000FF"/>
                </a:solidFill>
              </a:rPr>
              <a:t>Dr. Margaret Boudreaux, Professor of Music at McDaniel College &amp; Director of Masterworks Chorale</a:t>
            </a:r>
          </a:p>
          <a:p>
            <a:r>
              <a:rPr lang="en-US" sz="2800" dirty="0">
                <a:solidFill>
                  <a:srgbClr val="0000FF"/>
                </a:solidFill>
              </a:rPr>
              <a:t> </a:t>
            </a:r>
            <a:r>
              <a:rPr lang="en-US" sz="2800" dirty="0" smtClean="0">
                <a:solidFill>
                  <a:srgbClr val="0000FF"/>
                </a:solidFill>
              </a:rPr>
              <a:t>Jeff </a:t>
            </a:r>
            <a:r>
              <a:rPr lang="en-US" sz="2800" dirty="0" err="1" smtClean="0">
                <a:solidFill>
                  <a:srgbClr val="0000FF"/>
                </a:solidFill>
              </a:rPr>
              <a:t>Degitz</a:t>
            </a:r>
            <a:r>
              <a:rPr lang="en-US" sz="2800" dirty="0" smtClean="0">
                <a:solidFill>
                  <a:srgbClr val="0000FF"/>
                </a:solidFill>
              </a:rPr>
              <a:t>, Director of Carroll County Recreation &amp; Parks</a:t>
            </a:r>
          </a:p>
          <a:p>
            <a:r>
              <a:rPr lang="en-US" sz="2800" dirty="0">
                <a:solidFill>
                  <a:srgbClr val="0000FF"/>
                </a:solidFill>
              </a:rPr>
              <a:t> </a:t>
            </a:r>
            <a:r>
              <a:rPr lang="en-US" sz="2800" dirty="0" smtClean="0">
                <a:solidFill>
                  <a:srgbClr val="0000FF"/>
                </a:solidFill>
              </a:rPr>
              <a:t>Dottie Freeman, Director of Carroll County Farm Museum</a:t>
            </a:r>
          </a:p>
          <a:p>
            <a:r>
              <a:rPr lang="en-US" sz="2800" dirty="0">
                <a:solidFill>
                  <a:srgbClr val="0000FF"/>
                </a:solidFill>
              </a:rPr>
              <a:t> </a:t>
            </a:r>
            <a:r>
              <a:rPr lang="en-US" sz="2800" dirty="0" smtClean="0">
                <a:solidFill>
                  <a:srgbClr val="0000FF"/>
                </a:solidFill>
              </a:rPr>
              <a:t>Diane Jones, Director of Carroll County Children’s Chorus</a:t>
            </a:r>
          </a:p>
          <a:p>
            <a:r>
              <a:rPr lang="en-US" sz="2800" dirty="0">
                <a:solidFill>
                  <a:srgbClr val="0000FF"/>
                </a:solidFill>
              </a:rPr>
              <a:t> </a:t>
            </a:r>
            <a:r>
              <a:rPr lang="en-US" sz="2800" dirty="0" smtClean="0">
                <a:solidFill>
                  <a:srgbClr val="0000FF"/>
                </a:solidFill>
              </a:rPr>
              <a:t>Walt Michael, Founder &amp; Executive Director, Common Ground on the Hill</a:t>
            </a:r>
          </a:p>
          <a:p>
            <a:r>
              <a:rPr lang="en-US" sz="2800" dirty="0">
                <a:solidFill>
                  <a:srgbClr val="0000FF"/>
                </a:solidFill>
              </a:rPr>
              <a:t> </a:t>
            </a:r>
            <a:r>
              <a:rPr lang="en-US" sz="2800" dirty="0" smtClean="0">
                <a:solidFill>
                  <a:srgbClr val="0000FF"/>
                </a:solidFill>
              </a:rPr>
              <a:t>Jane Sharpe, Board Member, Union Mills Homestead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567" y="228600"/>
            <a:ext cx="8229600" cy="1371600"/>
          </a:xfrm>
        </p:spPr>
        <p:txBody>
          <a:bodyPr/>
          <a:lstStyle/>
          <a:p>
            <a:r>
              <a:rPr lang="en-US" dirty="0" smtClean="0"/>
              <a:t>Participants</a:t>
            </a:r>
            <a:endParaRPr lang="en-US" dirty="0"/>
          </a:p>
        </p:txBody>
      </p:sp>
      <p:sp>
        <p:nvSpPr>
          <p:cNvPr id="3" name="Content Placeholder 2"/>
          <p:cNvSpPr>
            <a:spLocks noGrp="1"/>
          </p:cNvSpPr>
          <p:nvPr>
            <p:ph idx="1"/>
          </p:nvPr>
        </p:nvSpPr>
        <p:spPr>
          <a:xfrm>
            <a:off x="457200" y="1219200"/>
            <a:ext cx="8229600" cy="7162800"/>
          </a:xfrm>
        </p:spPr>
        <p:txBody>
          <a:bodyPr>
            <a:normAutofit/>
          </a:bodyPr>
          <a:lstStyle/>
          <a:p>
            <a:r>
              <a:rPr lang="en-US" sz="2800" dirty="0" smtClean="0">
                <a:solidFill>
                  <a:srgbClr val="0000FF"/>
                </a:solidFill>
              </a:rPr>
              <a:t> Jim Shriver, Board Member, Union Mills Homestead and Historical Society of Carroll County</a:t>
            </a:r>
          </a:p>
          <a:p>
            <a:r>
              <a:rPr lang="en-US" sz="2800" dirty="0">
                <a:solidFill>
                  <a:srgbClr val="0000FF"/>
                </a:solidFill>
              </a:rPr>
              <a:t> </a:t>
            </a:r>
            <a:r>
              <a:rPr lang="en-US" sz="2800" dirty="0" smtClean="0">
                <a:solidFill>
                  <a:srgbClr val="0000FF"/>
                </a:solidFill>
              </a:rPr>
              <a:t>Linda Witter, Board Member, Carroll County Community Concert Association </a:t>
            </a:r>
          </a:p>
          <a:p>
            <a:r>
              <a:rPr lang="en-US" sz="2800" dirty="0">
                <a:solidFill>
                  <a:srgbClr val="0000FF"/>
                </a:solidFill>
              </a:rPr>
              <a:t> </a:t>
            </a:r>
            <a:r>
              <a:rPr lang="en-US" sz="2800" dirty="0" smtClean="0">
                <a:solidFill>
                  <a:srgbClr val="0000FF"/>
                </a:solidFill>
              </a:rPr>
              <a:t>Jane Sewell, Cluster Co-Chair and Executive Director, Union Mills Homestead</a:t>
            </a:r>
          </a:p>
          <a:p>
            <a:r>
              <a:rPr lang="en-US" sz="2800" dirty="0">
                <a:solidFill>
                  <a:srgbClr val="0000FF"/>
                </a:solidFill>
              </a:rPr>
              <a:t> </a:t>
            </a:r>
            <a:r>
              <a:rPr lang="en-US" sz="2800" dirty="0" smtClean="0">
                <a:solidFill>
                  <a:srgbClr val="0000FF"/>
                </a:solidFill>
              </a:rPr>
              <a:t>Joyce Muller, Cluster Co-Chair and Assoc. V.P., Communications &amp; Marketing, McDaniel College</a:t>
            </a:r>
          </a:p>
          <a:p>
            <a:r>
              <a:rPr lang="en-US" sz="2800" dirty="0" smtClean="0">
                <a:solidFill>
                  <a:srgbClr val="0000FF"/>
                </a:solidFill>
              </a:rPr>
              <a:t>Lynn Wheeler, Co-Chair, Vision 2030; Director of Carroll County Public Library</a:t>
            </a:r>
          </a:p>
          <a:p>
            <a:endParaRPr lang="en-US" dirty="0" smtClean="0">
              <a:solidFill>
                <a:srgbClr val="0000FF"/>
              </a:solidFill>
            </a:endParaRPr>
          </a:p>
          <a:p>
            <a:pPr>
              <a:buNone/>
            </a:pPr>
            <a:endParaRPr lang="en-US"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Carroll’s Strengths and Weaknesses</a:t>
            </a:r>
            <a:endParaRPr lang="en-US" dirty="0"/>
          </a:p>
        </p:txBody>
      </p:sp>
      <p:sp>
        <p:nvSpPr>
          <p:cNvPr id="6" name="Text Placeholder 5"/>
          <p:cNvSpPr>
            <a:spLocks noGrp="1"/>
          </p:cNvSpPr>
          <p:nvPr>
            <p:ph type="body" idx="1"/>
          </p:nvPr>
        </p:nvSpPr>
        <p:spPr/>
        <p:txBody>
          <a:bodyPr/>
          <a:lstStyle/>
          <a:p>
            <a:r>
              <a:rPr lang="en-US" u="sng" dirty="0" smtClean="0"/>
              <a:t>Strengths</a:t>
            </a:r>
            <a:endParaRPr lang="en-US" u="sng" dirty="0"/>
          </a:p>
        </p:txBody>
      </p:sp>
      <p:sp>
        <p:nvSpPr>
          <p:cNvPr id="7" name="Content Placeholder 6"/>
          <p:cNvSpPr>
            <a:spLocks noGrp="1"/>
          </p:cNvSpPr>
          <p:nvPr>
            <p:ph sz="half" idx="2"/>
          </p:nvPr>
        </p:nvSpPr>
        <p:spPr/>
        <p:txBody>
          <a:bodyPr>
            <a:normAutofit lnSpcReduction="10000"/>
          </a:bodyPr>
          <a:lstStyle/>
          <a:p>
            <a:r>
              <a:rPr lang="en-US" dirty="0">
                <a:solidFill>
                  <a:srgbClr val="0000FF"/>
                </a:solidFill>
              </a:rPr>
              <a:t> </a:t>
            </a:r>
            <a:r>
              <a:rPr lang="en-US" dirty="0" smtClean="0">
                <a:solidFill>
                  <a:srgbClr val="0000FF"/>
                </a:solidFill>
              </a:rPr>
              <a:t>Abundant opportunities for citizens in the arts, culture, and recreation </a:t>
            </a:r>
          </a:p>
          <a:p>
            <a:r>
              <a:rPr lang="en-US" dirty="0" smtClean="0">
                <a:solidFill>
                  <a:srgbClr val="0000FF"/>
                </a:solidFill>
              </a:rPr>
              <a:t>Talented and Professional Leadership</a:t>
            </a:r>
          </a:p>
          <a:p>
            <a:r>
              <a:rPr lang="en-US" dirty="0" smtClean="0">
                <a:solidFill>
                  <a:srgbClr val="0000FF"/>
                </a:solidFill>
              </a:rPr>
              <a:t>Emerging partnerships to maximize audiences</a:t>
            </a:r>
          </a:p>
          <a:p>
            <a:r>
              <a:rPr lang="en-US" dirty="0" smtClean="0">
                <a:solidFill>
                  <a:srgbClr val="0000FF"/>
                </a:solidFill>
              </a:rPr>
              <a:t> Carroll Heritage provides thematic anchors for programming</a:t>
            </a:r>
            <a:endParaRPr lang="en-US" i="1" dirty="0">
              <a:solidFill>
                <a:srgbClr val="0000FF"/>
              </a:solidFill>
            </a:endParaRPr>
          </a:p>
        </p:txBody>
      </p:sp>
      <p:sp>
        <p:nvSpPr>
          <p:cNvPr id="8" name="Text Placeholder 7"/>
          <p:cNvSpPr>
            <a:spLocks noGrp="1"/>
          </p:cNvSpPr>
          <p:nvPr>
            <p:ph type="body" sz="quarter" idx="3"/>
          </p:nvPr>
        </p:nvSpPr>
        <p:spPr/>
        <p:txBody>
          <a:bodyPr/>
          <a:lstStyle/>
          <a:p>
            <a:r>
              <a:rPr lang="en-US" u="sng" dirty="0" smtClean="0"/>
              <a:t>Weaknesses</a:t>
            </a:r>
            <a:endParaRPr lang="en-US" u="sng" dirty="0"/>
          </a:p>
        </p:txBody>
      </p:sp>
      <p:sp>
        <p:nvSpPr>
          <p:cNvPr id="9" name="Content Placeholder 8"/>
          <p:cNvSpPr>
            <a:spLocks noGrp="1"/>
          </p:cNvSpPr>
          <p:nvPr>
            <p:ph sz="quarter" idx="4"/>
          </p:nvPr>
        </p:nvSpPr>
        <p:spPr/>
        <p:txBody>
          <a:bodyPr>
            <a:normAutofit fontScale="85000" lnSpcReduction="10000"/>
          </a:bodyPr>
          <a:lstStyle/>
          <a:p>
            <a:r>
              <a:rPr lang="en-US" dirty="0" smtClean="0"/>
              <a:t>Lack of performance spaces to accommodate larger audiences</a:t>
            </a:r>
          </a:p>
          <a:p>
            <a:r>
              <a:rPr lang="en-US" dirty="0" smtClean="0"/>
              <a:t>Parking and public transportation</a:t>
            </a:r>
          </a:p>
          <a:p>
            <a:r>
              <a:rPr lang="en-US" dirty="0"/>
              <a:t> </a:t>
            </a:r>
            <a:r>
              <a:rPr lang="en-US" dirty="0" smtClean="0"/>
              <a:t>Resistance to change especially in connecting with urban areas, i.e., Baltimore-Washington region</a:t>
            </a:r>
          </a:p>
          <a:p>
            <a:r>
              <a:rPr lang="en-US" dirty="0" smtClean="0"/>
              <a:t>Accessibility issues require greater cooperation and communication</a:t>
            </a:r>
          </a:p>
          <a:p>
            <a:r>
              <a:rPr lang="en-US" dirty="0" smtClean="0"/>
              <a:t>Centralized calendar and collaborative scheduling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Top Trends</a:t>
            </a:r>
            <a:endParaRPr lang="en-US" dirty="0"/>
          </a:p>
        </p:txBody>
      </p:sp>
      <p:sp>
        <p:nvSpPr>
          <p:cNvPr id="8" name="Content Placeholder 7"/>
          <p:cNvSpPr>
            <a:spLocks noGrp="1"/>
          </p:cNvSpPr>
          <p:nvPr>
            <p:ph idx="1"/>
          </p:nvPr>
        </p:nvSpPr>
        <p:spPr/>
        <p:txBody>
          <a:bodyPr>
            <a:normAutofit fontScale="77500" lnSpcReduction="20000"/>
          </a:bodyPr>
          <a:lstStyle/>
          <a:p>
            <a:r>
              <a:rPr lang="en-US" dirty="0" smtClean="0">
                <a:solidFill>
                  <a:srgbClr val="0000FF"/>
                </a:solidFill>
              </a:rPr>
              <a:t>Aging boomers seeking lifelong learning (even Recreation is not just “balls and bats”) and recreational activities within citizens’ walking and public transportation access.</a:t>
            </a:r>
          </a:p>
          <a:p>
            <a:pPr>
              <a:lnSpc>
                <a:spcPct val="90000"/>
              </a:lnSpc>
            </a:pPr>
            <a:r>
              <a:rPr lang="en-US" dirty="0" smtClean="0">
                <a:solidFill>
                  <a:srgbClr val="0000FF"/>
                </a:solidFill>
              </a:rPr>
              <a:t> Arts, Culture, Recreation provides “chill time” as the</a:t>
            </a:r>
          </a:p>
          <a:p>
            <a:pPr marL="0" indent="0">
              <a:lnSpc>
                <a:spcPct val="90000"/>
              </a:lnSpc>
              <a:buNone/>
            </a:pPr>
            <a:r>
              <a:rPr lang="en-US" dirty="0">
                <a:solidFill>
                  <a:srgbClr val="0000FF"/>
                </a:solidFill>
              </a:rPr>
              <a:t> </a:t>
            </a:r>
            <a:r>
              <a:rPr lang="en-US" dirty="0" smtClean="0">
                <a:solidFill>
                  <a:srgbClr val="0000FF"/>
                </a:solidFill>
              </a:rPr>
              <a:t>   tyranny of the 24/7 communication/work day brings   </a:t>
            </a:r>
          </a:p>
          <a:p>
            <a:pPr marL="0" indent="0">
              <a:lnSpc>
                <a:spcPct val="90000"/>
              </a:lnSpc>
              <a:buNone/>
            </a:pPr>
            <a:r>
              <a:rPr lang="en-US" dirty="0">
                <a:solidFill>
                  <a:srgbClr val="0000FF"/>
                </a:solidFill>
              </a:rPr>
              <a:t> </a:t>
            </a:r>
            <a:r>
              <a:rPr lang="en-US" dirty="0" smtClean="0">
                <a:solidFill>
                  <a:srgbClr val="0000FF"/>
                </a:solidFill>
              </a:rPr>
              <a:t>   added stress.</a:t>
            </a:r>
          </a:p>
          <a:p>
            <a:r>
              <a:rPr lang="en-US" dirty="0">
                <a:solidFill>
                  <a:srgbClr val="0000FF"/>
                </a:solidFill>
              </a:rPr>
              <a:t> </a:t>
            </a:r>
            <a:r>
              <a:rPr lang="en-US" dirty="0" smtClean="0">
                <a:solidFill>
                  <a:srgbClr val="0000FF"/>
                </a:solidFill>
              </a:rPr>
              <a:t>Improved technology provides opportunity for webcasts and streaming, but requires greater access to online for all citizens.</a:t>
            </a:r>
          </a:p>
          <a:p>
            <a:r>
              <a:rPr lang="en-US" dirty="0" smtClean="0">
                <a:solidFill>
                  <a:srgbClr val="0000FF"/>
                </a:solidFill>
              </a:rPr>
              <a:t>Consensus for a professionally managed multi-purpose performing arts center (with rehearsal rooms.)</a:t>
            </a:r>
          </a:p>
          <a:p>
            <a:r>
              <a:rPr lang="en-US" dirty="0">
                <a:solidFill>
                  <a:srgbClr val="0000FF"/>
                </a:solidFill>
              </a:rPr>
              <a:t> </a:t>
            </a:r>
            <a:r>
              <a:rPr lang="en-US" dirty="0" smtClean="0">
                <a:solidFill>
                  <a:srgbClr val="0000FF"/>
                </a:solidFill>
              </a:rPr>
              <a:t>Embrace spirit of Cooperation over Competition</a:t>
            </a:r>
          </a:p>
          <a:p>
            <a:pPr marL="0" indent="0">
              <a:buNone/>
            </a:pPr>
            <a:endParaRPr lang="en-US" dirty="0" smtClean="0">
              <a:solidFill>
                <a:srgbClr val="0000FF"/>
              </a:solidFill>
            </a:endParaRPr>
          </a:p>
          <a:p>
            <a:endParaRPr lang="en-US" dirty="0">
              <a:solidFill>
                <a:srgbClr val="0000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Opportunities and Threats</a:t>
            </a:r>
            <a:endParaRPr lang="en-US" dirty="0"/>
          </a:p>
        </p:txBody>
      </p:sp>
      <p:sp>
        <p:nvSpPr>
          <p:cNvPr id="5" name="Text Placeholder 4"/>
          <p:cNvSpPr>
            <a:spLocks noGrp="1"/>
          </p:cNvSpPr>
          <p:nvPr>
            <p:ph type="body" idx="1"/>
          </p:nvPr>
        </p:nvSpPr>
        <p:spPr/>
        <p:txBody>
          <a:bodyPr/>
          <a:lstStyle/>
          <a:p>
            <a:r>
              <a:rPr lang="en-US" u="sng" dirty="0" smtClean="0"/>
              <a:t>Opportunities </a:t>
            </a:r>
            <a:endParaRPr lang="en-US" u="sng" dirty="0"/>
          </a:p>
        </p:txBody>
      </p:sp>
      <p:sp>
        <p:nvSpPr>
          <p:cNvPr id="6" name="Content Placeholder 5"/>
          <p:cNvSpPr>
            <a:spLocks noGrp="1"/>
          </p:cNvSpPr>
          <p:nvPr>
            <p:ph sz="half" idx="2"/>
          </p:nvPr>
        </p:nvSpPr>
        <p:spPr/>
        <p:txBody>
          <a:bodyPr>
            <a:normAutofit fontScale="92500"/>
          </a:bodyPr>
          <a:lstStyle/>
          <a:p>
            <a:r>
              <a:rPr lang="en-US" dirty="0" smtClean="0">
                <a:solidFill>
                  <a:srgbClr val="0000FF"/>
                </a:solidFill>
              </a:rPr>
              <a:t>Aging seniors embracing active lifestyles and seeking integration of cultural &amp; recreation activities</a:t>
            </a:r>
            <a:endParaRPr lang="en-US" dirty="0">
              <a:solidFill>
                <a:srgbClr val="0000FF"/>
              </a:solidFill>
            </a:endParaRPr>
          </a:p>
          <a:p>
            <a:r>
              <a:rPr lang="en-US" dirty="0" smtClean="0">
                <a:solidFill>
                  <a:srgbClr val="0000FF"/>
                </a:solidFill>
              </a:rPr>
              <a:t>Growing dependency on technology for entertainment</a:t>
            </a:r>
          </a:p>
          <a:p>
            <a:r>
              <a:rPr lang="en-US" dirty="0" smtClean="0"/>
              <a:t>Diverse programs in the performing arts		</a:t>
            </a:r>
          </a:p>
          <a:p>
            <a:r>
              <a:rPr lang="en-US" dirty="0" smtClean="0">
                <a:solidFill>
                  <a:srgbClr val="0000FF"/>
                </a:solidFill>
              </a:rPr>
              <a:t>Networking among arts, cultural &amp; recreational groups</a:t>
            </a:r>
            <a:endParaRPr lang="en-US" dirty="0">
              <a:solidFill>
                <a:srgbClr val="0000FF"/>
              </a:solidFill>
            </a:endParaRPr>
          </a:p>
        </p:txBody>
      </p:sp>
      <p:sp>
        <p:nvSpPr>
          <p:cNvPr id="7" name="Text Placeholder 6"/>
          <p:cNvSpPr>
            <a:spLocks noGrp="1"/>
          </p:cNvSpPr>
          <p:nvPr>
            <p:ph type="body" sz="quarter" idx="3"/>
          </p:nvPr>
        </p:nvSpPr>
        <p:spPr/>
        <p:txBody>
          <a:bodyPr/>
          <a:lstStyle/>
          <a:p>
            <a:r>
              <a:rPr lang="en-US" u="sng" dirty="0" smtClean="0"/>
              <a:t>Threats</a:t>
            </a:r>
            <a:endParaRPr lang="en-US" u="sng" dirty="0"/>
          </a:p>
        </p:txBody>
      </p:sp>
      <p:sp>
        <p:nvSpPr>
          <p:cNvPr id="8" name="Content Placeholder 7"/>
          <p:cNvSpPr>
            <a:spLocks noGrp="1"/>
          </p:cNvSpPr>
          <p:nvPr>
            <p:ph sz="quarter" idx="4"/>
          </p:nvPr>
        </p:nvSpPr>
        <p:spPr/>
        <p:txBody>
          <a:bodyPr>
            <a:normAutofit fontScale="85000" lnSpcReduction="10000"/>
          </a:bodyPr>
          <a:lstStyle/>
          <a:p>
            <a:r>
              <a:rPr lang="en-US" dirty="0" smtClean="0"/>
              <a:t>Public transportation and walking, running, and cycling trails (current highest demand according to </a:t>
            </a:r>
            <a:r>
              <a:rPr lang="en-US" dirty="0" err="1" smtClean="0"/>
              <a:t>Degitz</a:t>
            </a:r>
            <a:r>
              <a:rPr lang="en-US" dirty="0" smtClean="0"/>
              <a:t>; 30 trails, should have 80-plus)</a:t>
            </a:r>
          </a:p>
          <a:p>
            <a:r>
              <a:rPr lang="en-US" dirty="0" smtClean="0"/>
              <a:t>Access to online for all citizens requires technology investment</a:t>
            </a:r>
          </a:p>
          <a:p>
            <a:r>
              <a:rPr lang="en-US" dirty="0"/>
              <a:t> </a:t>
            </a:r>
            <a:r>
              <a:rPr lang="en-US" dirty="0" smtClean="0"/>
              <a:t>Scarcity of performing arts venues; costly to build and operate</a:t>
            </a:r>
          </a:p>
          <a:p>
            <a:r>
              <a:rPr lang="en-US" dirty="0" smtClean="0"/>
              <a:t>Lack a group oversight group to collaborate and set priorities, build audiences, share info</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Ideal Carroll County</a:t>
            </a:r>
            <a:endParaRPr lang="en-US" dirty="0"/>
          </a:p>
        </p:txBody>
      </p:sp>
      <p:sp>
        <p:nvSpPr>
          <p:cNvPr id="8" name="Content Placeholder 7"/>
          <p:cNvSpPr>
            <a:spLocks noGrp="1"/>
          </p:cNvSpPr>
          <p:nvPr>
            <p:ph idx="1"/>
          </p:nvPr>
        </p:nvSpPr>
        <p:spPr/>
        <p:txBody>
          <a:bodyPr>
            <a:normAutofit fontScale="92500" lnSpcReduction="10000"/>
          </a:bodyPr>
          <a:lstStyle/>
          <a:p>
            <a:r>
              <a:rPr lang="en-US" dirty="0" smtClean="0">
                <a:solidFill>
                  <a:srgbClr val="0000FF"/>
                </a:solidFill>
              </a:rPr>
              <a:t>Citizens celebrate this County’s heritage, engage in lifelong learning, and gain personal renewal through its vibrant and diverse arts, cultural and recreational programs. These same programs strategically supported, then marketed outside the County will establish Carroll as an important destination (not the way to “no-where”), one that can drive its economy on Main Streets and attract nonprofit and corporate industries for employment and growth.</a:t>
            </a:r>
          </a:p>
          <a:p>
            <a:endParaRPr lang="en-US"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Questions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solidFill>
                <a:srgbClr val="0000FF"/>
              </a:solidFill>
            </a:endParaRPr>
          </a:p>
          <a:p>
            <a:r>
              <a:rPr lang="en-US" dirty="0" smtClean="0">
                <a:solidFill>
                  <a:srgbClr val="0000FF"/>
                </a:solidFill>
              </a:rPr>
              <a:t>Broaden the discussion (Muller interviewed Carroll Arts Center Director </a:t>
            </a:r>
            <a:r>
              <a:rPr lang="en-US" dirty="0" err="1" smtClean="0">
                <a:solidFill>
                  <a:srgbClr val="0000FF"/>
                </a:solidFill>
              </a:rPr>
              <a:t>Oxx</a:t>
            </a:r>
            <a:r>
              <a:rPr lang="en-US" dirty="0" smtClean="0">
                <a:solidFill>
                  <a:srgbClr val="0000FF"/>
                </a:solidFill>
              </a:rPr>
              <a:t> separately); CCPS, Main Street event planners; PTAs representing young families.</a:t>
            </a:r>
          </a:p>
          <a:p>
            <a:r>
              <a:rPr lang="en-US" dirty="0" smtClean="0">
                <a:solidFill>
                  <a:srgbClr val="0000FF"/>
                </a:solidFill>
              </a:rPr>
              <a:t>Questions/Concerns raised: how do we establish a performing arts center as “greatest need” and move mass transit closer to Carroll? Community/College collaboration a possibility to research.</a:t>
            </a:r>
          </a:p>
          <a:p>
            <a:r>
              <a:rPr lang="en-US" dirty="0" smtClean="0">
                <a:solidFill>
                  <a:srgbClr val="0000FF"/>
                </a:solidFill>
              </a:rPr>
              <a:t>What organizations or outreach can build connections to greater Baltimore Metro area?</a:t>
            </a:r>
          </a:p>
          <a:p>
            <a:r>
              <a:rPr lang="en-US" dirty="0" smtClean="0">
                <a:solidFill>
                  <a:srgbClr val="0000FF"/>
                </a:solidFill>
              </a:rPr>
              <a:t>How to build diversity and become more inclusive as we experience demographic changes?</a:t>
            </a:r>
          </a:p>
          <a:p>
            <a:endParaRPr lang="en-US" dirty="0">
              <a:solidFill>
                <a:srgbClr val="0000FF"/>
              </a:solidFill>
            </a:endParaRPr>
          </a:p>
          <a:p>
            <a:pPr marL="0" indent="0">
              <a:buNone/>
            </a:pPr>
            <a:endParaRPr lang="en-US" dirty="0" smtClean="0">
              <a:solidFill>
                <a:srgbClr val="0000FF"/>
              </a:solidFill>
            </a:endParaRPr>
          </a:p>
          <a:p>
            <a:endParaRPr lang="en-US" dirty="0" smtClean="0">
              <a:solidFill>
                <a:srgbClr val="0000FF"/>
              </a:solidFill>
            </a:endParaRPr>
          </a:p>
          <a:p>
            <a:endParaRPr lang="en-US"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Questions</a:t>
            </a:r>
            <a:endParaRPr lang="en-US" dirty="0"/>
          </a:p>
        </p:txBody>
      </p:sp>
      <p:sp>
        <p:nvSpPr>
          <p:cNvPr id="3" name="Content Placeholder 2"/>
          <p:cNvSpPr>
            <a:spLocks noGrp="1"/>
          </p:cNvSpPr>
          <p:nvPr>
            <p:ph idx="1"/>
          </p:nvPr>
        </p:nvSpPr>
        <p:spPr/>
        <p:txBody>
          <a:bodyPr>
            <a:normAutofit/>
          </a:bodyPr>
          <a:lstStyle/>
          <a:p>
            <a:r>
              <a:rPr lang="en-US" dirty="0" smtClean="0">
                <a:solidFill>
                  <a:srgbClr val="0000FF"/>
                </a:solidFill>
              </a:rPr>
              <a:t>Great synergy, enthusiasm at this meeting, welcomed ability to discuss shared concerns, opinions, hopes and dreams. </a:t>
            </a:r>
            <a:endParaRPr lang="en-US" dirty="0">
              <a:solidFill>
                <a:srgbClr val="0000FF"/>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TotalTime>
  <Words>564</Words>
  <Application>Microsoft Office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Arts, Culture, and Recreation Report</vt:lpstr>
      <vt:lpstr>Participants</vt:lpstr>
      <vt:lpstr>Participants</vt:lpstr>
      <vt:lpstr>Carroll’s Strengths and Weaknesses</vt:lpstr>
      <vt:lpstr>Top Trends</vt:lpstr>
      <vt:lpstr>Opportunities and Threats</vt:lpstr>
      <vt:lpstr>Ideal Carroll County</vt:lpstr>
      <vt:lpstr>Comments, Questions</vt:lpstr>
      <vt:lpstr>Comments,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 Griffith</dc:creator>
  <cp:lastModifiedBy>Me</cp:lastModifiedBy>
  <cp:revision>14</cp:revision>
  <cp:lastPrinted>2013-04-17T13:24:49Z</cp:lastPrinted>
  <dcterms:created xsi:type="dcterms:W3CDTF">2013-02-11T23:18:02Z</dcterms:created>
  <dcterms:modified xsi:type="dcterms:W3CDTF">2014-04-13T06:43:19Z</dcterms:modified>
</cp:coreProperties>
</file>